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7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3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83AD4-1726-49D8-B87D-97935EDEC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TFM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42C062-6633-478A-9E0E-0BD2F4830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65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BWIDC GCPW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E79367-A017-49BD-BF56-9BEA8C01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4314609"/>
            <a:ext cx="2600362" cy="17935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8F6785A-36F7-41C6-924B-B08A632B246D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9DEEDB-00CF-41FF-A5D0-B6993F94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24" y="698259"/>
            <a:ext cx="8439912" cy="29853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B91E0A-2BD2-47EC-8EAE-80DB21324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424" y="3732254"/>
            <a:ext cx="8439912" cy="30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BWIDC GCPW 6 </a:t>
            </a:r>
            <a:r>
              <a:rPr lang="es-ES" dirty="0" err="1"/>
              <a:t>fingers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F6785A-36F7-41C6-924B-B08A632B246D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=6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15C858-235A-49B8-B2A1-C60318265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04" y="701581"/>
            <a:ext cx="8845296" cy="30478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0525CC-F58D-4FE5-A295-00B6B325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59896"/>
            <a:ext cx="4233333" cy="33388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9E07B1-F2D8-40B4-A4A0-0BDCC83B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04" y="3792692"/>
            <a:ext cx="8845296" cy="306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EB341-71AA-4268-8F89-F70253B5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08" y="224028"/>
            <a:ext cx="7589520" cy="452628"/>
          </a:xfrm>
        </p:spPr>
        <p:txBody>
          <a:bodyPr>
            <a:normAutofit fontScale="90000"/>
          </a:bodyPr>
          <a:lstStyle/>
          <a:p>
            <a:r>
              <a:rPr lang="es-ES" dirty="0"/>
              <a:t>Efectos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65404-CC99-476C-95EB-5C8E2CDB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101852"/>
            <a:ext cx="7729728" cy="4778831"/>
          </a:xfrm>
        </p:spPr>
        <p:txBody>
          <a:bodyPr>
            <a:normAutofit/>
          </a:bodyPr>
          <a:lstStyle/>
          <a:p>
            <a:r>
              <a:rPr lang="es-ES" dirty="0"/>
              <a:t>¿cómo afecta a frecuencias superiores?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¿qué tecnología es mejor?</a:t>
            </a:r>
          </a:p>
          <a:p>
            <a:r>
              <a:rPr lang="es-ES" sz="1100" dirty="0" err="1"/>
              <a:t>Microstrip</a:t>
            </a:r>
            <a:r>
              <a:rPr lang="es-ES" sz="1100" dirty="0"/>
              <a:t> y GCPW a priori parecen las que tienen mejores respuestas</a:t>
            </a:r>
          </a:p>
          <a:p>
            <a:r>
              <a:rPr lang="es-ES" dirty="0"/>
              <a:t>Mirar </a:t>
            </a:r>
            <a:r>
              <a:rPr lang="en-US" dirty="0"/>
              <a:t>CRLH-TLs (Composite Right/Left-Handed Transmission Lines) y la </a:t>
            </a:r>
            <a:r>
              <a:rPr lang="en-US" dirty="0" err="1"/>
              <a:t>necesidad</a:t>
            </a:r>
            <a:r>
              <a:rPr lang="en-US" dirty="0"/>
              <a:t> del IDC/WBIDC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B9244B-33E6-4C3F-A2F5-CA6DA59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70" y="837581"/>
            <a:ext cx="7208939" cy="25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A14D928-27C2-11C8-6A5B-AE28FB4F7FFD}"/>
              </a:ext>
            </a:extLst>
          </p:cNvPr>
          <p:cNvSpPr txBox="1">
            <a:spLocks/>
          </p:cNvSpPr>
          <p:nvPr/>
        </p:nvSpPr>
        <p:spPr bwMode="black">
          <a:xfrm>
            <a:off x="2342388" y="224028"/>
            <a:ext cx="7507224" cy="4343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BWIDC GCPW 8 </a:t>
            </a:r>
            <a:r>
              <a:rPr lang="es-ES" sz="2400" dirty="0" err="1"/>
              <a:t>fingers</a:t>
            </a:r>
            <a:r>
              <a:rPr lang="es-ES" sz="2400" dirty="0"/>
              <a:t> open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9F514F-422D-184C-F739-7B1EAA71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611879"/>
            <a:ext cx="3941339" cy="24083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99C266-5FD6-6442-4CB8-1A5903A2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0" y="801182"/>
            <a:ext cx="6248400" cy="26357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51DA0D-FF52-5C25-411C-491479B8F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290" y="3515572"/>
            <a:ext cx="6682740" cy="27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F7F96-E40F-4513-9FF9-692149D1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316"/>
            <a:ext cx="7324344" cy="406908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Variacion</a:t>
            </a:r>
            <a:r>
              <a:rPr lang="es-ES" dirty="0"/>
              <a:t> de parámetros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447FD-1A23-4E09-BE46-1085A366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66" y="987552"/>
            <a:ext cx="5666167" cy="4703230"/>
          </a:xfrm>
        </p:spPr>
        <p:txBody>
          <a:bodyPr>
            <a:normAutofit/>
          </a:bodyPr>
          <a:lstStyle/>
          <a:p>
            <a:r>
              <a:rPr lang="es-ES" dirty="0"/>
              <a:t>¿cómo afecta la separación entre </a:t>
            </a:r>
            <a:r>
              <a:rPr lang="es-ES" dirty="0" err="1"/>
              <a:t>fingers</a:t>
            </a:r>
            <a:r>
              <a:rPr lang="es-ES" dirty="0"/>
              <a:t>?</a:t>
            </a:r>
          </a:p>
          <a:p>
            <a:r>
              <a:rPr lang="es-ES" sz="1400" dirty="0"/>
              <a:t>Afecta al acoplamiento, menos separación es mejor a priori sin que esta</a:t>
            </a:r>
          </a:p>
          <a:p>
            <a:pPr marL="0" indent="0">
              <a:buNone/>
            </a:pPr>
            <a:r>
              <a:rPr lang="es-ES" sz="1400" dirty="0"/>
              <a:t>llegue a ser demasiado pequeña (se acentúan las resonancias y  a bajas </a:t>
            </a:r>
            <a:r>
              <a:rPr lang="es-ES" sz="1400" dirty="0" err="1"/>
              <a:t>freq</a:t>
            </a:r>
            <a:r>
              <a:rPr lang="es-ES" sz="1400" dirty="0"/>
              <a:t> no se cumplen las condiciones para que se acople)</a:t>
            </a:r>
            <a:endParaRPr lang="es-ES" sz="1100" dirty="0"/>
          </a:p>
          <a:p>
            <a:r>
              <a:rPr lang="es-ES" dirty="0"/>
              <a:t>¿cómo afecta el grosor de los </a:t>
            </a:r>
            <a:r>
              <a:rPr lang="es-ES" dirty="0" err="1"/>
              <a:t>fingers</a:t>
            </a:r>
            <a:r>
              <a:rPr lang="es-ES" dirty="0"/>
              <a:t>?</a:t>
            </a:r>
          </a:p>
          <a:p>
            <a:r>
              <a:rPr lang="es-ES" sz="1600" dirty="0"/>
              <a:t>Esencialmente afecta a la impedancia de estos Z0e y Z0o (al fin y al cabo son líneas de transmisión mas finas = mayor impedancia) </a:t>
            </a:r>
            <a:r>
              <a:rPr lang="es-ES" sz="1600" dirty="0">
                <a:solidFill>
                  <a:srgbClr val="FF0000"/>
                </a:solidFill>
              </a:rPr>
              <a:t>¿por qué responde mejor con </a:t>
            </a:r>
            <a:r>
              <a:rPr lang="es-ES" sz="1600" dirty="0" err="1">
                <a:solidFill>
                  <a:srgbClr val="FF0000"/>
                </a:solidFill>
              </a:rPr>
              <a:t>Wf</a:t>
            </a:r>
            <a:r>
              <a:rPr lang="es-ES" sz="1600" dirty="0">
                <a:solidFill>
                  <a:srgbClr val="FF0000"/>
                </a:solidFill>
              </a:rPr>
              <a:t>=0.1?</a:t>
            </a:r>
          </a:p>
          <a:p>
            <a:r>
              <a:rPr lang="es-ES" dirty="0"/>
              <a:t>¿cómo afecta la longitud de los </a:t>
            </a:r>
            <a:r>
              <a:rPr lang="es-ES" dirty="0" err="1"/>
              <a:t>fingers</a:t>
            </a:r>
            <a:r>
              <a:rPr lang="es-ES" dirty="0"/>
              <a:t>? </a:t>
            </a:r>
          </a:p>
          <a:p>
            <a:r>
              <a:rPr lang="es-ES" sz="1200" dirty="0"/>
              <a:t>Afecta a la distancia en la que se cumplen las condiciones de </a:t>
            </a:r>
            <a:r>
              <a:rPr lang="es-ES" sz="1200" dirty="0" err="1"/>
              <a:t>tetha</a:t>
            </a:r>
            <a:r>
              <a:rPr lang="es-ES" sz="1200" dirty="0"/>
              <a:t>=pi y pi/2 si la línea es mayor esto ocurrirá antes 1 grafica-&gt; puede permitir el diseño de condensadores integrados selectivos en frecuencia.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142022-82B9-4D5F-AB05-9CE88778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760310"/>
            <a:ext cx="5141234" cy="18289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309447-5DBC-938A-7378-07574E36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59" y="2706624"/>
            <a:ext cx="5141234" cy="21541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29C9AC-FF51-B9CF-900A-688C678D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4860817"/>
            <a:ext cx="3540411" cy="14779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B7C8F3A-003B-5B9C-DAEC-74376BF7372D}"/>
              </a:ext>
            </a:extLst>
          </p:cNvPr>
          <p:cNvSpPr txBox="1"/>
          <p:nvPr/>
        </p:nvSpPr>
        <p:spPr>
          <a:xfrm>
            <a:off x="2089372" y="643101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20mm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D0BA064-4653-3F32-A746-1EC7A8F72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724" y="4825297"/>
            <a:ext cx="3540412" cy="148908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2583B5B-E005-7886-AA34-1A8EF098E916}"/>
              </a:ext>
            </a:extLst>
          </p:cNvPr>
          <p:cNvSpPr txBox="1"/>
          <p:nvPr/>
        </p:nvSpPr>
        <p:spPr>
          <a:xfrm>
            <a:off x="5893308" y="63952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9.5 mm</a:t>
            </a:r>
          </a:p>
        </p:txBody>
      </p:sp>
    </p:spTree>
    <p:extLst>
      <p:ext uri="{BB962C8B-B14F-4D97-AF65-F5344CB8AC3E}">
        <p14:creationId xmlns:p14="http://schemas.microsoft.com/office/powerpoint/2010/main" val="332362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CC1D0-95F1-4C71-BB06-402CA92F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69164"/>
            <a:ext cx="7616952" cy="452628"/>
          </a:xfrm>
        </p:spPr>
        <p:txBody>
          <a:bodyPr>
            <a:normAutofit fontScale="90000"/>
          </a:bodyPr>
          <a:lstStyle/>
          <a:p>
            <a:r>
              <a:rPr lang="es-ES" dirty="0"/>
              <a:t>Modelo </a:t>
            </a:r>
            <a:r>
              <a:rPr lang="es-ES" dirty="0" err="1"/>
              <a:t>circuital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F53D74-4431-4254-AF8A-75CFA50B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896113"/>
            <a:ext cx="9284208" cy="1343748"/>
          </a:xfrm>
        </p:spPr>
        <p:txBody>
          <a:bodyPr>
            <a:normAutofit/>
          </a:bodyPr>
          <a:lstStyle/>
          <a:p>
            <a:r>
              <a:rPr lang="es-ES" sz="1200" dirty="0"/>
              <a:t>WBIDC puede considerarse como un acoplador Lange de cualquier longitud y con los puertos 2 y 4 terminados en circuito abierto. Cuando se desprecian las pérdidas y el acoplamiento entre líneas no adyacentes es insignificante, la matriz de admitancia del acoplador Lange es :</a:t>
            </a:r>
          </a:p>
          <a:p>
            <a:r>
              <a:rPr lang="es-ES" sz="1200" dirty="0"/>
              <a:t>Modelo 4 puertos:</a:t>
            </a:r>
          </a:p>
          <a:p>
            <a:pPr marL="0" indent="0">
              <a:buNone/>
            </a:pPr>
            <a:r>
              <a:rPr lang="es-ES" sz="1200" dirty="0"/>
              <a:t>			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B91906-1205-46C9-AAE0-50AB5167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54" y="1805738"/>
            <a:ext cx="3267075" cy="8667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56BA49-5303-44C4-A2A2-A8EF5AF2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54" y="2809673"/>
            <a:ext cx="2924175" cy="2514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A65512-09A1-435E-A136-FB930BC6386D}"/>
              </a:ext>
            </a:extLst>
          </p:cNvPr>
          <p:cNvSpPr txBox="1"/>
          <p:nvPr/>
        </p:nvSpPr>
        <p:spPr>
          <a:xfrm>
            <a:off x="4588778" y="1805738"/>
            <a:ext cx="663376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/>
              <a:t>tetha</a:t>
            </a:r>
            <a:r>
              <a:rPr lang="es-ES" sz="1100" dirty="0"/>
              <a:t> es la longitud eléctrica de los dedos y k es el </a:t>
            </a:r>
            <a:r>
              <a:rPr lang="es-ES" sz="1100" dirty="0" err="1"/>
              <a:t>nº</a:t>
            </a:r>
            <a:r>
              <a:rPr lang="es-ES" sz="1100" dirty="0"/>
              <a:t> de dedos.</a:t>
            </a:r>
          </a:p>
          <a:p>
            <a:r>
              <a:rPr lang="es-ES" sz="1100" dirty="0"/>
              <a:t>Modelo de 2 puestos asociado al BWIDC cortocircuito ideal entre los </a:t>
            </a:r>
            <a:r>
              <a:rPr lang="es-ES" sz="1100" dirty="0" err="1"/>
              <a:t>fingers</a:t>
            </a:r>
            <a:r>
              <a:rPr lang="es-ES" sz="1100" dirty="0"/>
              <a:t>. (en realidad se puede modelar como inductancia, en los diseños se usan 2 </a:t>
            </a:r>
            <a:r>
              <a:rPr lang="es-ES" sz="1100" dirty="0" err="1"/>
              <a:t>bw</a:t>
            </a:r>
            <a:r>
              <a:rPr lang="es-ES" sz="1100" dirty="0"/>
              <a:t> para reducir el efecto 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030E5B-03D8-4463-85B9-36CB2353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38" y="2502374"/>
            <a:ext cx="3295650" cy="13525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9B2117-F0B7-4D3D-B3DB-2571367C7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79" y="3831687"/>
            <a:ext cx="2657475" cy="571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F82EA5-5FB9-4BD3-A95F-692A9B101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412" y="2514182"/>
            <a:ext cx="3276600" cy="8001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1C44257-427B-473D-B25C-41CE4327D809}"/>
              </a:ext>
            </a:extLst>
          </p:cNvPr>
          <p:cNvSpPr txBox="1"/>
          <p:nvPr/>
        </p:nvSpPr>
        <p:spPr>
          <a:xfrm>
            <a:off x="4387442" y="4664279"/>
            <a:ext cx="7079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Modelo equivalente en pi: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812E08E-971D-4D5E-BBA1-FB161D497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442" y="4999862"/>
            <a:ext cx="2533650" cy="9620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C4CFC2-F1F9-4C61-8088-1E5678C87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442" y="6035860"/>
            <a:ext cx="1895475" cy="7334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0576E5-8A20-4BBD-867D-24FD01BF1A3A}"/>
              </a:ext>
            </a:extLst>
          </p:cNvPr>
          <p:cNvSpPr txBox="1"/>
          <p:nvPr/>
        </p:nvSpPr>
        <p:spPr>
          <a:xfrm>
            <a:off x="7593435" y="4652471"/>
            <a:ext cx="3790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Modelo equivalente en pi para </a:t>
            </a:r>
            <a:r>
              <a:rPr lang="es-ES" sz="1050" dirty="0" err="1"/>
              <a:t>tetha</a:t>
            </a:r>
            <a:r>
              <a:rPr lang="es-ES" sz="1050" dirty="0"/>
              <a:t>&lt;&lt;1: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8EA8C4A-6F34-40E5-B199-608152600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1950" y="5028893"/>
            <a:ext cx="1628775" cy="5429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A436D-1111-4DD5-A456-6E9D580B6DE6}"/>
              </a:ext>
            </a:extLst>
          </p:cNvPr>
          <p:cNvSpPr txBox="1"/>
          <p:nvPr/>
        </p:nvSpPr>
        <p:spPr>
          <a:xfrm>
            <a:off x="9563799" y="4937697"/>
            <a:ext cx="2049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 err="1"/>
              <a:t>Pa</a:t>
            </a:r>
            <a:r>
              <a:rPr lang="es-ES" sz="1050" dirty="0"/>
              <a:t> </a:t>
            </a:r>
            <a:r>
              <a:rPr lang="es-ES" sz="1050" dirty="0" err="1"/>
              <a:t>rabajas</a:t>
            </a:r>
            <a:r>
              <a:rPr lang="es-ES" sz="1050" dirty="0"/>
              <a:t> frecuencias </a:t>
            </a:r>
            <a:r>
              <a:rPr lang="es-ES" sz="1050" dirty="0" err="1"/>
              <a:t>Ys</a:t>
            </a:r>
            <a:r>
              <a:rPr lang="es-ES" sz="1050" dirty="0"/>
              <a:t> e </a:t>
            </a:r>
            <a:r>
              <a:rPr lang="es-ES" sz="1050" dirty="0" err="1"/>
              <a:t>Yp</a:t>
            </a:r>
            <a:r>
              <a:rPr lang="es-ES" sz="1050" dirty="0"/>
              <a:t> son Co y </a:t>
            </a:r>
            <a:r>
              <a:rPr lang="es-ES" sz="1050" dirty="0" err="1"/>
              <a:t>Cp</a:t>
            </a:r>
            <a:endParaRPr lang="es-ES" sz="10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843A1F-A3FA-49E4-9AAF-6673A23953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50" y="5672724"/>
            <a:ext cx="1952625" cy="9810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5A4A776-B287-4FAB-A977-E535F7E57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795" y="5672724"/>
            <a:ext cx="2333625" cy="7905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FB503F2-8B77-4CC1-89BF-82BF7DE2C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454" y="5614224"/>
            <a:ext cx="17526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1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C8E4E-CEF8-4506-9486-43F5D1D11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6" y="1144805"/>
            <a:ext cx="5402846" cy="1019556"/>
          </a:xfrm>
        </p:spPr>
        <p:txBody>
          <a:bodyPr/>
          <a:lstStyle/>
          <a:p>
            <a:r>
              <a:rPr lang="es-ES" dirty="0"/>
              <a:t>Modelo con pérdidas: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A299FA-0F93-467B-9A1B-CDC31570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880" y="310859"/>
            <a:ext cx="7844740" cy="343483"/>
          </a:xfrm>
        </p:spPr>
        <p:txBody>
          <a:bodyPr>
            <a:normAutofit fontScale="90000"/>
          </a:bodyPr>
          <a:lstStyle/>
          <a:p>
            <a:r>
              <a:rPr lang="es-ES" dirty="0"/>
              <a:t>Modelo </a:t>
            </a:r>
            <a:r>
              <a:rPr lang="es-ES" dirty="0" err="1"/>
              <a:t>circuital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170D2A-AE71-4309-A1FE-784492BE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6" y="1654583"/>
            <a:ext cx="3200400" cy="2314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033530-7355-481F-8509-F6F16B7D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79" y="1654583"/>
            <a:ext cx="3248025" cy="7905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1D2B1-8E22-5BEE-48FF-8198E34B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55" y="5203417"/>
            <a:ext cx="1314633" cy="7716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A4131D-65D0-76D8-4B63-4E8A2FB76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274" y="5074931"/>
            <a:ext cx="4201111" cy="12765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83CC73-E8F5-EC0A-FBB4-2F9F0EBE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444" y="4103245"/>
            <a:ext cx="4267796" cy="22482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EABABFE-C7D2-8357-F3C4-A3D8C0C268B7}"/>
              </a:ext>
            </a:extLst>
          </p:cNvPr>
          <p:cNvSpPr txBox="1"/>
          <p:nvPr/>
        </p:nvSpPr>
        <p:spPr>
          <a:xfrm>
            <a:off x="486226" y="448279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Cálculo de Z0e y Z0o</a:t>
            </a:r>
          </a:p>
        </p:txBody>
      </p:sp>
    </p:spTree>
    <p:extLst>
      <p:ext uri="{BB962C8B-B14F-4D97-AF65-F5344CB8AC3E}">
        <p14:creationId xmlns:p14="http://schemas.microsoft.com/office/powerpoint/2010/main" val="166426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33C83-6E49-FC68-25F3-0F28CF82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6596"/>
            <a:ext cx="7616952" cy="416052"/>
          </a:xfrm>
        </p:spPr>
        <p:txBody>
          <a:bodyPr>
            <a:normAutofit fontScale="90000"/>
          </a:bodyPr>
          <a:lstStyle/>
          <a:p>
            <a:r>
              <a:rPr lang="es-ES" dirty="0"/>
              <a:t>Caracterización de las tecnologías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95D82-4AE7-0E10-9D08-A67D158C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927032"/>
            <a:ext cx="8769096" cy="1925896"/>
          </a:xfrm>
        </p:spPr>
        <p:txBody>
          <a:bodyPr>
            <a:normAutofit fontScale="92500"/>
          </a:bodyPr>
          <a:lstStyle/>
          <a:p>
            <a:r>
              <a:rPr lang="es-ES" dirty="0"/>
              <a:t>Calcular con TX Line la constante de propagación de en cada tecnología, y ROGERS RO4350</a:t>
            </a:r>
          </a:p>
          <a:p>
            <a:r>
              <a:rPr lang="es-ES" dirty="0" err="1"/>
              <a:t>Microstrip</a:t>
            </a:r>
            <a:r>
              <a:rPr lang="es-ES" dirty="0"/>
              <a:t>:</a:t>
            </a:r>
          </a:p>
          <a:p>
            <a:r>
              <a:rPr lang="es-ES" dirty="0" err="1"/>
              <a:t>Linea</a:t>
            </a:r>
            <a:r>
              <a:rPr lang="es-ES" dirty="0"/>
              <a:t> de acceso:</a:t>
            </a:r>
          </a:p>
          <a:p>
            <a:r>
              <a:rPr lang="es-ES" dirty="0"/>
              <a:t>W=1.62 mm H=0.762, Er=3.66, T=32um Impedancia=50</a:t>
            </a:r>
          </a:p>
          <a:p>
            <a:r>
              <a:rPr lang="es-ES" dirty="0"/>
              <a:t>Alpha=3.89268 </a:t>
            </a:r>
            <a:r>
              <a:rPr lang="es-ES" dirty="0" err="1"/>
              <a:t>db</a:t>
            </a:r>
            <a:r>
              <a:rPr lang="es-ES" dirty="0"/>
              <a:t>/m=2.450575 1/m beta =10157.4 </a:t>
            </a:r>
            <a:r>
              <a:rPr lang="es-ES" dirty="0" err="1"/>
              <a:t>deg</a:t>
            </a:r>
            <a:r>
              <a:rPr lang="es-ES" dirty="0"/>
              <a:t>/m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AD8EB1-A7A8-E596-5FB2-B9C40CCA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11" y="1347537"/>
            <a:ext cx="4571085" cy="23827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C33A7A-F6F9-2718-F33B-B1945621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11" y="3946960"/>
            <a:ext cx="4571085" cy="2438863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38AD922-C842-E169-3EF1-6A7CC1E63860}"/>
              </a:ext>
            </a:extLst>
          </p:cNvPr>
          <p:cNvSpPr txBox="1">
            <a:spLocks/>
          </p:cNvSpPr>
          <p:nvPr/>
        </p:nvSpPr>
        <p:spPr>
          <a:xfrm>
            <a:off x="877824" y="4203443"/>
            <a:ext cx="8769096" cy="192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Stripline</a:t>
            </a:r>
            <a:r>
              <a:rPr lang="es-ES" dirty="0"/>
              <a:t>:</a:t>
            </a:r>
          </a:p>
          <a:p>
            <a:r>
              <a:rPr lang="es-ES" dirty="0" err="1"/>
              <a:t>Linea</a:t>
            </a:r>
            <a:r>
              <a:rPr lang="es-ES" dirty="0"/>
              <a:t> de acceso:</a:t>
            </a:r>
          </a:p>
          <a:p>
            <a:r>
              <a:rPr lang="es-ES" dirty="0"/>
              <a:t>W=1.62 mm B=1.524, Er=3.66, T=32um Impedancia=32</a:t>
            </a:r>
          </a:p>
          <a:p>
            <a:r>
              <a:rPr lang="es-ES" dirty="0"/>
              <a:t>Alpha=4.84289 </a:t>
            </a:r>
            <a:r>
              <a:rPr lang="es-ES" dirty="0" err="1"/>
              <a:t>db</a:t>
            </a:r>
            <a:r>
              <a:rPr lang="es-ES" dirty="0"/>
              <a:t>/m=3.0499 1/m beta =11486.6 </a:t>
            </a:r>
            <a:r>
              <a:rPr lang="es-ES" dirty="0" err="1"/>
              <a:t>deg</a:t>
            </a:r>
            <a:r>
              <a:rPr lang="es-ES" dirty="0"/>
              <a:t>/m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D677505-856B-E11C-E7D8-82E48A811141}"/>
                  </a:ext>
                </a:extLst>
              </p:cNvPr>
              <p:cNvSpPr txBox="1"/>
              <p:nvPr/>
            </p:nvSpPr>
            <p:spPr>
              <a:xfrm>
                <a:off x="5637362" y="2971800"/>
                <a:ext cx="2473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s-ES" i="1" smtClean="0">
                          <a:latin typeface="Cambria Math" panose="02040503050406030204" pitchFamily="18" charset="0"/>
                        </a:rPr>
                        <a:t>Escriba aquí la ecuación.</a:t>
                      </a:fl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D677505-856B-E11C-E7D8-82E48A811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62" y="2971800"/>
                <a:ext cx="2473434" cy="276999"/>
              </a:xfrm>
              <a:prstGeom prst="rect">
                <a:avLst/>
              </a:prstGeom>
              <a:blipFill>
                <a:blip r:embed="rId4"/>
                <a:stretch>
                  <a:fillRect l="-1724" t="-4444" r="-1970" b="-3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16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80BC066-498D-DC9B-524F-7FFE15A6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6596"/>
            <a:ext cx="7616952" cy="416052"/>
          </a:xfrm>
        </p:spPr>
        <p:txBody>
          <a:bodyPr>
            <a:normAutofit fontScale="90000"/>
          </a:bodyPr>
          <a:lstStyle/>
          <a:p>
            <a:r>
              <a:rPr lang="es-ES" dirty="0"/>
              <a:t>Caracterización de las tecnologías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7D1D75A-9731-C6E3-1865-EA217AF5C334}"/>
              </a:ext>
            </a:extLst>
          </p:cNvPr>
          <p:cNvSpPr txBox="1">
            <a:spLocks/>
          </p:cNvSpPr>
          <p:nvPr/>
        </p:nvSpPr>
        <p:spPr>
          <a:xfrm>
            <a:off x="668274" y="927032"/>
            <a:ext cx="8769096" cy="227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CPW</a:t>
            </a:r>
          </a:p>
          <a:p>
            <a:r>
              <a:rPr lang="es-ES" dirty="0" err="1"/>
              <a:t>Linea</a:t>
            </a:r>
            <a:r>
              <a:rPr lang="es-ES" dirty="0"/>
              <a:t> de acceso:</a:t>
            </a:r>
          </a:p>
          <a:p>
            <a:r>
              <a:rPr lang="es-ES" dirty="0"/>
              <a:t>W=1.62 mm H=0.762mm, Er=3.66, T=32um</a:t>
            </a:r>
          </a:p>
          <a:p>
            <a:r>
              <a:rPr lang="es-ES" dirty="0"/>
              <a:t> Impedancia=49.5 G=0.15mm</a:t>
            </a:r>
          </a:p>
          <a:p>
            <a:r>
              <a:rPr lang="es-ES" dirty="0"/>
              <a:t>Alpha=4.02389 </a:t>
            </a:r>
            <a:r>
              <a:rPr lang="es-ES" dirty="0" err="1"/>
              <a:t>db</a:t>
            </a:r>
            <a:r>
              <a:rPr lang="es-ES" dirty="0"/>
              <a:t>/m=2.5257 1/m beta =8546.57deg/m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6A01FC-D263-B32E-1352-D1EE71EB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181" y="927032"/>
            <a:ext cx="5089833" cy="2746768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A55AA81-2E4C-3CFC-0462-B8EEB7953B87}"/>
              </a:ext>
            </a:extLst>
          </p:cNvPr>
          <p:cNvSpPr txBox="1">
            <a:spLocks/>
          </p:cNvSpPr>
          <p:nvPr/>
        </p:nvSpPr>
        <p:spPr>
          <a:xfrm>
            <a:off x="668274" y="3657600"/>
            <a:ext cx="8769096" cy="227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GCPW</a:t>
            </a:r>
          </a:p>
          <a:p>
            <a:r>
              <a:rPr lang="es-ES" dirty="0" err="1"/>
              <a:t>Linea</a:t>
            </a:r>
            <a:r>
              <a:rPr lang="es-ES" dirty="0"/>
              <a:t> de acceso:</a:t>
            </a:r>
          </a:p>
          <a:p>
            <a:r>
              <a:rPr lang="es-ES" dirty="0"/>
              <a:t>W=1.62 mm H=0.762mm, Er=3.66, T=32um</a:t>
            </a:r>
          </a:p>
          <a:p>
            <a:r>
              <a:rPr lang="es-ES" dirty="0"/>
              <a:t> Impedancia=37,6983 G=0.15mm</a:t>
            </a:r>
          </a:p>
          <a:p>
            <a:r>
              <a:rPr lang="es-ES" dirty="0"/>
              <a:t>Alpha=4.60812 </a:t>
            </a:r>
            <a:r>
              <a:rPr lang="es-ES" dirty="0" err="1"/>
              <a:t>db</a:t>
            </a:r>
            <a:r>
              <a:rPr lang="es-ES" dirty="0"/>
              <a:t>/m=2.889 1/m beta =9384.88deg/m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7F09681-34B4-BED6-0DDD-B513B6DE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81" y="3774574"/>
            <a:ext cx="5089833" cy="27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1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62E157-91F9-D764-EF85-A5594820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923543"/>
            <a:ext cx="7729728" cy="3997125"/>
          </a:xfrm>
        </p:spPr>
        <p:txBody>
          <a:bodyPr>
            <a:normAutofit/>
          </a:bodyPr>
          <a:lstStyle/>
          <a:p>
            <a:r>
              <a:rPr lang="es-ES" dirty="0"/>
              <a:t>Ojo con </a:t>
            </a:r>
            <a:r>
              <a:rPr lang="es-ES" dirty="0" err="1"/>
              <a:t>Tx</a:t>
            </a:r>
            <a:r>
              <a:rPr lang="es-ES" dirty="0"/>
              <a:t> line puedo calcular </a:t>
            </a:r>
            <a:r>
              <a:rPr lang="es-ES" dirty="0" err="1"/>
              <a:t>Coupled</a:t>
            </a:r>
            <a:r>
              <a:rPr lang="es-ES" dirty="0"/>
              <a:t> MS Line </a:t>
            </a:r>
          </a:p>
          <a:p>
            <a:endParaRPr lang="es-ES" dirty="0"/>
          </a:p>
          <a:p>
            <a:r>
              <a:rPr lang="es-ES" dirty="0"/>
              <a:t>¿Estas impedancias son las de Z0e y Z0o ?</a:t>
            </a:r>
          </a:p>
          <a:p>
            <a:r>
              <a:rPr lang="es-ES" dirty="0"/>
              <a:t>¿Solo son válidas las expresiones para </a:t>
            </a:r>
            <a:r>
              <a:rPr lang="es-ES" dirty="0" err="1"/>
              <a:t>Microstrip</a:t>
            </a:r>
            <a:r>
              <a:rPr lang="es-ES" dirty="0"/>
              <a:t>?</a:t>
            </a:r>
          </a:p>
          <a:p>
            <a:r>
              <a:rPr lang="es-ES" dirty="0"/>
              <a:t>¿Cómo afecta el que haya k dedos y la impedancia Z0 de la guía de acceso y su grosor?</a:t>
            </a:r>
          </a:p>
          <a:p>
            <a:r>
              <a:rPr lang="es-ES" dirty="0"/>
              <a:t>¿Cómo afecta que en </a:t>
            </a:r>
            <a:r>
              <a:rPr lang="es-ES" dirty="0" err="1"/>
              <a:t>stripline</a:t>
            </a:r>
            <a:r>
              <a:rPr lang="es-ES" dirty="0"/>
              <a:t> y en CPW la </a:t>
            </a:r>
            <a:r>
              <a:rPr lang="es-ES" dirty="0" err="1"/>
              <a:t>impe</a:t>
            </a:r>
            <a:r>
              <a:rPr lang="es-ES" dirty="0"/>
              <a:t>-</a:t>
            </a:r>
          </a:p>
          <a:p>
            <a:pPr marL="0" indent="0">
              <a:buNone/>
            </a:pPr>
            <a:r>
              <a:rPr lang="es-ES" dirty="0" err="1"/>
              <a:t>dancia</a:t>
            </a:r>
            <a:r>
              <a:rPr lang="es-ES" dirty="0"/>
              <a:t> sea diferente de 50?</a:t>
            </a:r>
          </a:p>
          <a:p>
            <a:pPr marL="0" indent="0">
              <a:buNone/>
            </a:pPr>
            <a:r>
              <a:rPr lang="es-ES" dirty="0"/>
              <a:t>¿Cómo afecta que z0^2 != Z0e*Z0o?-&gt; ESTO ES PARA</a:t>
            </a:r>
          </a:p>
          <a:p>
            <a:pPr marL="0" indent="0">
              <a:buNone/>
            </a:pPr>
            <a:r>
              <a:rPr lang="es-ES" dirty="0"/>
              <a:t>ACOPLADORES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CB2DE9A-1394-5342-F801-B097CAF6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6596"/>
            <a:ext cx="7616952" cy="416052"/>
          </a:xfrm>
        </p:spPr>
        <p:txBody>
          <a:bodyPr>
            <a:normAutofit fontScale="90000"/>
          </a:bodyPr>
          <a:lstStyle/>
          <a:p>
            <a:r>
              <a:rPr lang="es-ES" dirty="0"/>
              <a:t>Caracterización de las tecnologías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0630ED-B70C-0FF1-28D8-34E89D6D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9" y="711941"/>
            <a:ext cx="5925377" cy="18766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673CA2-E715-ADB7-8F1D-5C856E91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4689"/>
            <a:ext cx="610637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9453F-EFFD-4BF5-8E98-B36248C9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92" y="333756"/>
            <a:ext cx="764438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IDC MICROSTRIP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636D19-9D4E-4476-8651-51ABB054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117973"/>
            <a:ext cx="7220047" cy="25944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987FB8-D579-4E73-815E-BA11CE9C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5" y="4004327"/>
            <a:ext cx="7220047" cy="26023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F144F0-3109-4C6C-B57B-B1F84531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41" y="4838295"/>
            <a:ext cx="2005013" cy="15392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706824-8005-4E91-936A-D590E3A5A574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961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59E9D-0456-7B55-450A-5A6D742B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674864" cy="445008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A140D-F9AB-AACF-3C44-4BC20FCD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056" y="1586484"/>
            <a:ext cx="7729728" cy="3101983"/>
          </a:xfrm>
        </p:spPr>
        <p:txBody>
          <a:bodyPr/>
          <a:lstStyle/>
          <a:p>
            <a:r>
              <a:rPr lang="es-ES" dirty="0"/>
              <a:t>1º Saber la capacidad que se desea -&gt;ver si es posible alcanzarla</a:t>
            </a:r>
          </a:p>
          <a:p>
            <a:r>
              <a:rPr lang="es-ES" dirty="0"/>
              <a:t>2ºCalcular Z0e y Z0o para ese valor de C y ver si es realizable (ver tamaños de las pistas-&gt;W/d y s/d y ver frecuencias que se desean-&gt;L)</a:t>
            </a:r>
          </a:p>
          <a:p>
            <a:r>
              <a:rPr lang="es-ES" dirty="0"/>
              <a:t>¿Z0?-&gt;en casi todos e 50 por que en algunos no?--ZMODIFICARLOS</a:t>
            </a:r>
          </a:p>
          <a:p>
            <a:r>
              <a:rPr lang="es-ES" dirty="0"/>
              <a:t>Para el modelo con pérdidas </a:t>
            </a:r>
            <a:r>
              <a:rPr lang="es-ES" dirty="0" err="1"/>
              <a:t>Ys</a:t>
            </a:r>
            <a:r>
              <a:rPr lang="es-ES" dirty="0"/>
              <a:t> e </a:t>
            </a:r>
            <a:r>
              <a:rPr lang="es-ES" dirty="0" err="1"/>
              <a:t>Yp</a:t>
            </a:r>
            <a:r>
              <a:rPr lang="es-ES" dirty="0"/>
              <a:t>  la </a:t>
            </a:r>
            <a:r>
              <a:rPr lang="es-ES" dirty="0" err="1"/>
              <a:t>cte</a:t>
            </a:r>
            <a:r>
              <a:rPr lang="es-ES" dirty="0"/>
              <a:t> </a:t>
            </a:r>
            <a:r>
              <a:rPr lang="es-ES" dirty="0" err="1"/>
              <a:t>prop</a:t>
            </a:r>
            <a:r>
              <a:rPr lang="es-ES" dirty="0"/>
              <a:t> es la de los </a:t>
            </a:r>
            <a:r>
              <a:rPr lang="es-ES" dirty="0" err="1"/>
              <a:t>fingers</a:t>
            </a:r>
            <a:r>
              <a:rPr lang="es-ES" dirty="0"/>
              <a:t>-&gt; para modelos de CPW como la estimo? Para </a:t>
            </a:r>
            <a:r>
              <a:rPr lang="es-ES" dirty="0" err="1"/>
              <a:t>Mcrostip</a:t>
            </a:r>
            <a:r>
              <a:rPr lang="es-ES" dirty="0"/>
              <a:t> la puedo calcular con </a:t>
            </a:r>
            <a:r>
              <a:rPr lang="es-ES" dirty="0" err="1"/>
              <a:t>Txline</a:t>
            </a:r>
            <a:r>
              <a:rPr lang="es-ES" dirty="0"/>
              <a:t> por ejemplo.</a:t>
            </a:r>
          </a:p>
        </p:txBody>
      </p:sp>
    </p:spTree>
    <p:extLst>
      <p:ext uri="{BB962C8B-B14F-4D97-AF65-F5344CB8AC3E}">
        <p14:creationId xmlns:p14="http://schemas.microsoft.com/office/powerpoint/2010/main" val="109391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0F345-0B44-B927-4A28-1BFE210B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652004" cy="384048"/>
          </a:xfrm>
        </p:spPr>
        <p:txBody>
          <a:bodyPr>
            <a:normAutofit fontScale="90000"/>
          </a:bodyPr>
          <a:lstStyle/>
          <a:p>
            <a:r>
              <a:rPr lang="es-ES" dirty="0"/>
              <a:t>Análisis de Las resonancias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055C9B-F911-89D7-CF6F-8CCF885D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48384"/>
            <a:ext cx="7729728" cy="3101983"/>
          </a:xfrm>
        </p:spPr>
        <p:txBody>
          <a:bodyPr/>
          <a:lstStyle/>
          <a:p>
            <a:r>
              <a:rPr lang="es-ES" dirty="0"/>
              <a:t>Debidas al acoplador:</a:t>
            </a:r>
          </a:p>
          <a:p>
            <a:r>
              <a:rPr lang="es-ES" dirty="0"/>
              <a:t>Fs1-&gt;theta=thetaFS1 y (pi-thetaFsr1)-&gt; 2 polos en </a:t>
            </a:r>
            <a:r>
              <a:rPr lang="es-ES" dirty="0" err="1"/>
              <a:t>trnasmisión</a:t>
            </a:r>
            <a:endParaRPr lang="es-ES" dirty="0"/>
          </a:p>
          <a:p>
            <a:r>
              <a:rPr lang="es-ES" dirty="0"/>
              <a:t>Las resonancias serie de las inductancias de los </a:t>
            </a:r>
            <a:r>
              <a:rPr lang="es-ES" dirty="0" err="1"/>
              <a:t>fingersy</a:t>
            </a:r>
            <a:r>
              <a:rPr lang="es-ES" dirty="0"/>
              <a:t> las capacidades de estos y del plano de masas</a:t>
            </a:r>
          </a:p>
          <a:p>
            <a:r>
              <a:rPr lang="es-ES" dirty="0" err="1"/>
              <a:t>Fp</a:t>
            </a:r>
            <a:r>
              <a:rPr lang="es-ES" dirty="0"/>
              <a:t>= theta =pi ¿?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84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117712-52C7-457F-09DF-059B1007E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" r="7" b="7"/>
          <a:stretch/>
        </p:blipFill>
        <p:spPr>
          <a:xfrm>
            <a:off x="4650909" y="10"/>
            <a:ext cx="3770541" cy="3428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B0F345-0B44-B927-4A28-1BFE210B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84" y="643467"/>
            <a:ext cx="395952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Análisis de Las resonancias(11)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7BD79F7-A1DB-A091-4CE5-6037143C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</a:rPr>
              <a:t>Resonancias Por encima de Fr2 con </a:t>
            </a:r>
            <a:r>
              <a:rPr lang="es-ES" dirty="0" err="1">
                <a:solidFill>
                  <a:schemeClr val="bg1"/>
                </a:solidFill>
              </a:rPr>
              <a:t>bondwire</a:t>
            </a:r>
            <a:r>
              <a:rPr lang="es-ES" dirty="0">
                <a:solidFill>
                  <a:schemeClr val="bg1"/>
                </a:solidFill>
              </a:rPr>
              <a:t> difieren del modelo teórico.</a:t>
            </a:r>
          </a:p>
          <a:p>
            <a:r>
              <a:rPr lang="es-ES" dirty="0">
                <a:solidFill>
                  <a:schemeClr val="bg1"/>
                </a:solidFill>
              </a:rPr>
              <a:t>1 Campo a 14GHz, los </a:t>
            </a:r>
            <a:r>
              <a:rPr lang="es-ES" dirty="0" err="1">
                <a:solidFill>
                  <a:schemeClr val="bg1"/>
                </a:solidFill>
              </a:rPr>
              <a:t>wb</a:t>
            </a:r>
            <a:r>
              <a:rPr lang="es-ES" dirty="0">
                <a:solidFill>
                  <a:schemeClr val="bg1"/>
                </a:solidFill>
              </a:rPr>
              <a:t> no tienen campo</a:t>
            </a:r>
          </a:p>
          <a:p>
            <a:r>
              <a:rPr lang="es-ES" dirty="0">
                <a:solidFill>
                  <a:schemeClr val="bg1"/>
                </a:solidFill>
              </a:rPr>
              <a:t>2 campo donde se producen resonancias, los </a:t>
            </a:r>
            <a:r>
              <a:rPr lang="es-ES" dirty="0" err="1">
                <a:solidFill>
                  <a:schemeClr val="bg1"/>
                </a:solidFill>
              </a:rPr>
              <a:t>wb</a:t>
            </a:r>
            <a:r>
              <a:rPr lang="es-ES" dirty="0">
                <a:solidFill>
                  <a:schemeClr val="bg1"/>
                </a:solidFill>
              </a:rPr>
              <a:t> se le acopla campo, no tiene sentido analizarlo más creo yo</a:t>
            </a:r>
          </a:p>
          <a:p>
            <a:r>
              <a:rPr lang="es-ES" dirty="0">
                <a:solidFill>
                  <a:schemeClr val="bg1"/>
                </a:solidFill>
              </a:rPr>
              <a:t>¿Merece la </a:t>
            </a:r>
            <a:r>
              <a:rPr lang="es-ES">
                <a:solidFill>
                  <a:schemeClr val="bg1"/>
                </a:solidFill>
              </a:rPr>
              <a:t>pena intentar modelarlas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1D7C43-3E04-D31E-CD80-D29CE29B8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0" r="27779" b="-1"/>
          <a:stretch/>
        </p:blipFill>
        <p:spPr>
          <a:xfrm>
            <a:off x="8421459" y="10"/>
            <a:ext cx="3770541" cy="34289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EFC11B5-C72A-FF1F-17FD-163B83731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4" r="10884" b="-5"/>
          <a:stretch/>
        </p:blipFill>
        <p:spPr>
          <a:xfrm>
            <a:off x="8421441" y="3429000"/>
            <a:ext cx="3770541" cy="3429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D502B45-2F17-5BB6-6026-F75F01E86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7" r="32625" b="-2"/>
          <a:stretch/>
        </p:blipFill>
        <p:spPr>
          <a:xfrm>
            <a:off x="4650900" y="3429000"/>
            <a:ext cx="3770541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D55B2A6-5906-295D-396E-369F3DE18F37}"/>
              </a:ext>
            </a:extLst>
          </p:cNvPr>
          <p:cNvSpPr txBox="1"/>
          <p:nvPr/>
        </p:nvSpPr>
        <p:spPr>
          <a:xfrm>
            <a:off x="9723749" y="2854036"/>
            <a:ext cx="60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C45616-ACD4-B020-4296-70CD4DF3FE18}"/>
              </a:ext>
            </a:extLst>
          </p:cNvPr>
          <p:cNvSpPr txBox="1"/>
          <p:nvPr/>
        </p:nvSpPr>
        <p:spPr>
          <a:xfrm>
            <a:off x="6520873" y="6382389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3657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7C5C-538A-AC3C-EE1F-C82657BE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89" y="351374"/>
            <a:ext cx="7044003" cy="471586"/>
          </a:xfrm>
        </p:spPr>
        <p:txBody>
          <a:bodyPr>
            <a:normAutofit fontScale="90000"/>
          </a:bodyPr>
          <a:lstStyle/>
          <a:p>
            <a:r>
              <a:rPr lang="es-ES" dirty="0"/>
              <a:t>SSF </a:t>
            </a:r>
            <a:r>
              <a:rPr lang="es-ES" dirty="0" err="1"/>
              <a:t>Theory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961A41-5CDA-A1AA-AC3F-DB01DF0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75" y="1243584"/>
            <a:ext cx="3319049" cy="4911890"/>
          </a:xfrm>
        </p:spPr>
        <p:txBody>
          <a:bodyPr>
            <a:normAutofit fontScale="92500"/>
          </a:bodyPr>
          <a:lstStyle/>
          <a:p>
            <a:r>
              <a:rPr lang="es-ES" dirty="0"/>
              <a:t>Origen </a:t>
            </a:r>
            <a:r>
              <a:rPr lang="es-ES" dirty="0">
                <a:sym typeface="Wingdings" panose="05000000000000000000" pitchFamily="2" charset="2"/>
              </a:rPr>
              <a:t> Salisbury </a:t>
            </a:r>
            <a:r>
              <a:rPr lang="es-ES" dirty="0" err="1">
                <a:sym typeface="Wingdings" panose="05000000000000000000" pitchFamily="2" charset="2"/>
              </a:rPr>
              <a:t>screen</a:t>
            </a:r>
            <a:r>
              <a:rPr lang="es-ES" dirty="0">
                <a:sym typeface="Wingdings" panose="05000000000000000000" pitchFamily="2" charset="2"/>
              </a:rPr>
              <a:t> pantalla con muchas perdidas delante de un plano lambda /4 metálico para evitar que refleje (cavidad resonante con un material con muchas perdidas)—lo malo que solo funciona para una frecuencia.</a:t>
            </a:r>
          </a:p>
          <a:p>
            <a:r>
              <a:rPr lang="es-ES" dirty="0">
                <a:sym typeface="Wingdings" panose="05000000000000000000" pitchFamily="2" charset="2"/>
              </a:rPr>
              <a:t>Las </a:t>
            </a:r>
            <a:r>
              <a:rPr lang="es-ES" dirty="0" err="1">
                <a:sym typeface="Wingdings" panose="05000000000000000000" pitchFamily="2" charset="2"/>
              </a:rPr>
              <a:t>ssf</a:t>
            </a:r>
            <a:r>
              <a:rPr lang="es-ES" dirty="0">
                <a:sym typeface="Wingdings" panose="05000000000000000000" pitchFamily="2" charset="2"/>
              </a:rPr>
              <a:t> (</a:t>
            </a:r>
            <a:r>
              <a:rPr lang="es-ES" dirty="0" err="1">
                <a:sym typeface="Wingdings" panose="05000000000000000000" pitchFamily="2" charset="2"/>
              </a:rPr>
              <a:t>circuit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analog</a:t>
            </a:r>
            <a:r>
              <a:rPr lang="es-ES" dirty="0">
                <a:sym typeface="Wingdings" panose="05000000000000000000" pitchFamily="2" charset="2"/>
              </a:rPr>
              <a:t> absorber) se basan en esto incorporando </a:t>
            </a:r>
            <a:r>
              <a:rPr lang="es-ES" dirty="0" err="1">
                <a:sym typeface="Wingdings" panose="05000000000000000000" pitchFamily="2" charset="2"/>
              </a:rPr>
              <a:t>estructras</a:t>
            </a:r>
            <a:r>
              <a:rPr lang="es-ES" dirty="0">
                <a:sym typeface="Wingdings" panose="05000000000000000000" pitchFamily="2" charset="2"/>
              </a:rPr>
              <a:t> periódicas que amplifican la resonancia</a:t>
            </a:r>
          </a:p>
          <a:p>
            <a:r>
              <a:rPr lang="es-ES" dirty="0">
                <a:sym typeface="Wingdings" panose="05000000000000000000" pitchFamily="2" charset="2"/>
              </a:rPr>
              <a:t>Tener cuidado con los </a:t>
            </a:r>
            <a:r>
              <a:rPr lang="es-ES" dirty="0" err="1">
                <a:sym typeface="Wingdings" panose="05000000000000000000" pitchFamily="2" charset="2"/>
              </a:rPr>
              <a:t>Grating</a:t>
            </a:r>
            <a:r>
              <a:rPr lang="es-ES" dirty="0">
                <a:sym typeface="Wingdings" panose="05000000000000000000" pitchFamily="2" charset="2"/>
              </a:rPr>
              <a:t> lobes.</a:t>
            </a:r>
          </a:p>
          <a:p>
            <a:r>
              <a:rPr lang="es-ES" dirty="0">
                <a:sym typeface="Wingdings" panose="05000000000000000000" pitchFamily="2" charset="2"/>
              </a:rPr>
              <a:t>Poner los elementos lo más chico posible y lo mas pegado posible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945EABC-A3AF-E715-695C-7E4FB79E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82" y="1243584"/>
            <a:ext cx="6704122" cy="38148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908144-EF21-128F-F9B7-786F5E15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998" y="3957822"/>
            <a:ext cx="2713001" cy="29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9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D7146-C16F-D7E8-AB82-38012BC7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044"/>
            <a:ext cx="6995160" cy="498348"/>
          </a:xfrm>
        </p:spPr>
        <p:txBody>
          <a:bodyPr>
            <a:normAutofit fontScale="90000"/>
          </a:bodyPr>
          <a:lstStyle/>
          <a:p>
            <a:r>
              <a:rPr lang="es-ES" dirty="0"/>
              <a:t>SSF </a:t>
            </a:r>
            <a:r>
              <a:rPr lang="es-ES" dirty="0" err="1"/>
              <a:t>Theory</a:t>
            </a:r>
            <a:r>
              <a:rPr lang="es-ES" dirty="0"/>
              <a:t>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C7BA2-EE93-2649-DC5D-470366FD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4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D7146-C16F-D7E8-AB82-38012BC7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044"/>
            <a:ext cx="6995160" cy="498348"/>
          </a:xfrm>
        </p:spPr>
        <p:txBody>
          <a:bodyPr>
            <a:normAutofit fontScale="90000"/>
          </a:bodyPr>
          <a:lstStyle/>
          <a:p>
            <a:r>
              <a:rPr lang="es-ES" dirty="0"/>
              <a:t>SSF </a:t>
            </a:r>
            <a:r>
              <a:rPr lang="es-ES" dirty="0" err="1"/>
              <a:t>simulations</a:t>
            </a:r>
            <a:r>
              <a:rPr lang="es-ES" dirty="0"/>
              <a:t>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C7BA2-EE93-2649-DC5D-470366FD2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4536" y="1098587"/>
            <a:ext cx="3010167" cy="529278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Hay una clara diferencia en la primera simulación básica. Para el modo en el que no hay WB funciona a la frecuencia donde los </a:t>
            </a:r>
            <a:r>
              <a:rPr lang="es-ES" dirty="0" err="1"/>
              <a:t>wb</a:t>
            </a:r>
            <a:r>
              <a:rPr lang="es-ES" dirty="0"/>
              <a:t> son lambda /4 primer </a:t>
            </a:r>
            <a:r>
              <a:rPr lang="es-ES" dirty="0" err="1"/>
              <a:t>harmonico</a:t>
            </a:r>
            <a:r>
              <a:rPr lang="es-ES" dirty="0"/>
              <a:t>( modo), sin embargo en el momento que se usan </a:t>
            </a:r>
            <a:r>
              <a:rPr lang="es-ES" dirty="0" err="1"/>
              <a:t>wb</a:t>
            </a:r>
            <a:r>
              <a:rPr lang="es-ES" dirty="0"/>
              <a:t> el modo excitado es el </a:t>
            </a:r>
            <a:r>
              <a:rPr lang="es-ES" dirty="0" err="1"/>
              <a:t>Bent</a:t>
            </a:r>
            <a:r>
              <a:rPr lang="es-ES" dirty="0"/>
              <a:t> </a:t>
            </a:r>
            <a:r>
              <a:rPr lang="es-ES" dirty="0" err="1"/>
              <a:t>mode</a:t>
            </a:r>
            <a:r>
              <a:rPr lang="es-ES" dirty="0"/>
              <a:t>, ocurre de manera similar a la cruz de Jerusalén.  </a:t>
            </a:r>
          </a:p>
          <a:p>
            <a:r>
              <a:rPr lang="es-ES" dirty="0" err="1"/>
              <a:t>Approach</a:t>
            </a:r>
            <a:r>
              <a:rPr lang="es-ES" dirty="0"/>
              <a:t>, diseñar líneas acopladas infinitas para replicar el efecto de excitación de líneas acoplada con incidencia de una onda plana de manera </a:t>
            </a:r>
            <a:r>
              <a:rPr lang="es-ES" dirty="0" err="1"/>
              <a:t>circuital</a:t>
            </a:r>
            <a:r>
              <a:rPr lang="es-ES" dirty="0"/>
              <a:t> y en HFSS.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A29ACA-C2F3-D915-8DE1-2898E667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7" y="1094420"/>
            <a:ext cx="2127225" cy="23469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F33021-EFA4-355B-D97B-E4B223ED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63" y="1094421"/>
            <a:ext cx="4940818" cy="23345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A3918A-2A2B-AC78-BBA6-C7B4EFD9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40" y="3789575"/>
            <a:ext cx="5429141" cy="25121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D2A948-45F6-27CC-CDC5-31A09E40F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1" y="3623697"/>
            <a:ext cx="2127225" cy="28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35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C72D5-BDD2-5F92-B675-CD70EF00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639" y="159062"/>
            <a:ext cx="7562721" cy="7473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Extremos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fingers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0B562A-4F6F-5122-D6CC-B902FFB4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976" y="1414021"/>
            <a:ext cx="2903457" cy="4251489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E5D9D-1AD4-EC9D-3015-8C0BE15B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72" y="1019925"/>
            <a:ext cx="7654565" cy="2650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3BCD58-B81C-5790-CD63-B52F3E6A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2" y="1019925"/>
            <a:ext cx="2305715" cy="26833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535ECD-AC8E-3759-6BF4-CCF00C73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72" y="3787993"/>
            <a:ext cx="7654565" cy="25372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E88A10-3B89-4CFB-671C-1B7570372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2" y="3638770"/>
            <a:ext cx="239110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Espaciado de celda </a:t>
            </a:r>
            <a:r>
              <a:rPr lang="es-ES" sz="2200" dirty="0" err="1"/>
              <a:t>xgap</a:t>
            </a:r>
            <a:r>
              <a:rPr lang="es-ES" sz="2200" dirty="0"/>
              <a:t> variable, y gap=1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F010-0A46-0441-2CD9-3897786F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28" y="1136851"/>
            <a:ext cx="3706271" cy="5274965"/>
          </a:xfrm>
        </p:spPr>
        <p:txBody>
          <a:bodyPr/>
          <a:lstStyle/>
          <a:p>
            <a:r>
              <a:rPr lang="es-ES" dirty="0"/>
              <a:t>Cambiar el tamaño de la celda afecta considerablemente a la respuesta tanto del modo TE como el modo TM</a:t>
            </a:r>
          </a:p>
          <a:p>
            <a:r>
              <a:rPr lang="es-ES" dirty="0"/>
              <a:t>Si las celdas están más pegadas se obtiene un acople de potencia con el modo TM mayor (a menor frecuencia)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0C1EA-4988-7D42-B7EF-00A33729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3" y="770214"/>
            <a:ext cx="6443057" cy="3037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32C703-3821-E9FA-3808-1A3B8C79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3" y="3807983"/>
            <a:ext cx="7036987" cy="2945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DDFD5B-32E0-157B-3A9C-BC751FFD4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255" y="4362680"/>
            <a:ext cx="4189082" cy="17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5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Espaciado de celda </a:t>
            </a:r>
            <a:r>
              <a:rPr lang="es-ES" sz="2200" dirty="0" err="1"/>
              <a:t>ygap</a:t>
            </a:r>
            <a:r>
              <a:rPr lang="es-ES" sz="2200" dirty="0"/>
              <a:t> variable, X gap=1mm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F010-0A46-0441-2CD9-3897786F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28" y="1136851"/>
            <a:ext cx="3706271" cy="5274965"/>
          </a:xfrm>
        </p:spPr>
        <p:txBody>
          <a:bodyPr/>
          <a:lstStyle/>
          <a:p>
            <a:r>
              <a:rPr lang="es-ES" dirty="0"/>
              <a:t>Parece sensato que no sea 0 la distancia entre una celda y otra (habría 2 conectores </a:t>
            </a:r>
            <a:r>
              <a:rPr lang="es-ES" dirty="0" err="1"/>
              <a:t>tocandose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/>
              <a:t>Todo esto ocurre con 3 conductores, pero para empezar, parece razonable que </a:t>
            </a:r>
            <a:r>
              <a:rPr lang="es-ES" dirty="0" err="1"/>
              <a:t>xgap</a:t>
            </a:r>
            <a:r>
              <a:rPr lang="es-ES" dirty="0"/>
              <a:t> e </a:t>
            </a:r>
            <a:r>
              <a:rPr lang="es-ES" dirty="0" err="1"/>
              <a:t>ygap</a:t>
            </a:r>
            <a:r>
              <a:rPr lang="es-ES" dirty="0"/>
              <a:t> sean pequeños pero no 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3535A1-5D61-9D29-F41F-1B19EE59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264"/>
            <a:ext cx="7160964" cy="30010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D2AC0B0-4895-DDD2-6BCC-A724870A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5" y="3875310"/>
            <a:ext cx="7430114" cy="3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7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Espaciado de celda </a:t>
            </a:r>
            <a:r>
              <a:rPr lang="es-ES" sz="2200" dirty="0" err="1"/>
              <a:t>Ygap</a:t>
            </a:r>
            <a:r>
              <a:rPr lang="es-ES" sz="2200" dirty="0"/>
              <a:t> </a:t>
            </a:r>
            <a:r>
              <a:rPr lang="es-ES" sz="2200" dirty="0" err="1"/>
              <a:t>Xgap</a:t>
            </a:r>
            <a:r>
              <a:rPr lang="es-ES" sz="2200" dirty="0"/>
              <a:t> =</a:t>
            </a:r>
            <a:r>
              <a:rPr lang="es-ES" sz="2200" dirty="0" err="1"/>
              <a:t>sF</a:t>
            </a:r>
            <a:r>
              <a:rPr lang="es-ES" sz="2200" dirty="0"/>
              <a:t>/2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F010-0A46-0441-2CD9-3897786F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28" y="1136851"/>
            <a:ext cx="3706271" cy="5274965"/>
          </a:xfrm>
        </p:spPr>
        <p:txBody>
          <a:bodyPr/>
          <a:lstStyle/>
          <a:p>
            <a:r>
              <a:rPr lang="es-ES" dirty="0"/>
              <a:t>Parece lógico intentar separar las celdas </a:t>
            </a:r>
            <a:r>
              <a:rPr lang="es-ES" dirty="0" err="1"/>
              <a:t>Sf</a:t>
            </a:r>
            <a:r>
              <a:rPr lang="es-ES" dirty="0"/>
              <a:t>/2 para que los elementos estén separados </a:t>
            </a:r>
            <a:r>
              <a:rPr lang="es-ES" dirty="0" err="1"/>
              <a:t>Sf</a:t>
            </a:r>
            <a:r>
              <a:rPr lang="es-ES" dirty="0"/>
              <a:t> </a:t>
            </a:r>
          </a:p>
          <a:p>
            <a:r>
              <a:rPr lang="es-ES" dirty="0"/>
              <a:t>Abajo el gap es de 1 para x y para y, y se ve como empieza a comportarse como la estructura </a:t>
            </a:r>
            <a:r>
              <a:rPr lang="es-ES" dirty="0" err="1"/>
              <a:t>multiconductora</a:t>
            </a:r>
            <a:r>
              <a:rPr lang="es-ES" dirty="0"/>
              <a:t>, pero en un ancho de banda mucho mayor de lo que para una superficie </a:t>
            </a:r>
            <a:r>
              <a:rPr lang="es-ES" dirty="0" err="1"/>
              <a:t>multiconductora</a:t>
            </a:r>
            <a:r>
              <a:rPr lang="es-ES" dirty="0"/>
              <a:t> se esperaría.</a:t>
            </a:r>
          </a:p>
          <a:p>
            <a:r>
              <a:rPr lang="es-ES" dirty="0"/>
              <a:t>El tamaño de celda influye en la respuesta que aun siendo similar puede ser interesante su </a:t>
            </a:r>
            <a:r>
              <a:rPr lang="es-ES" dirty="0" err="1"/>
              <a:t>ensudio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36616-046D-29B9-6708-598E547D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1" y="749060"/>
            <a:ext cx="6980957" cy="29165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3FEECE-337F-74EF-D397-2BA42FF0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" y="3941402"/>
            <a:ext cx="7117707" cy="29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8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8E524-1C89-4C45-A0BF-370D87A3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470916"/>
            <a:ext cx="7534656" cy="48006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WBIDc</a:t>
            </a:r>
            <a:r>
              <a:rPr lang="es-ES" dirty="0"/>
              <a:t> </a:t>
            </a:r>
            <a:r>
              <a:rPr lang="es-ES" dirty="0" err="1"/>
              <a:t>microstip</a:t>
            </a:r>
            <a:r>
              <a:rPr lang="es-ES" dirty="0"/>
              <a:t>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FF4340-3007-4EBC-B1F4-67E51277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71" y="1246146"/>
            <a:ext cx="7430329" cy="26857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F24B61-51F2-4E24-BDD1-2E149473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4160358"/>
            <a:ext cx="7397496" cy="26857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7D9CB59-2FEF-4ED9-876F-C504D1D2E273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9933A05-E0C3-4166-81DC-4914DE54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64866"/>
            <a:ext cx="2204334" cy="16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8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Efecto 2 </a:t>
            </a:r>
            <a:r>
              <a:rPr lang="es-ES" sz="2200" dirty="0" err="1"/>
              <a:t>fingers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F010-0A46-0441-2CD9-3897786F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28" y="1136851"/>
            <a:ext cx="3706271" cy="5274965"/>
          </a:xfrm>
        </p:spPr>
        <p:txBody>
          <a:bodyPr/>
          <a:lstStyle/>
          <a:p>
            <a:r>
              <a:rPr lang="es-ES" dirty="0"/>
              <a:t>¿cómo afecta el hecho de tener más o menos conductores?</a:t>
            </a:r>
          </a:p>
          <a:p>
            <a:endParaRPr lang="es-ES" dirty="0"/>
          </a:p>
          <a:p>
            <a:r>
              <a:rPr lang="es-ES" dirty="0"/>
              <a:t>El Hecho de usar 2 </a:t>
            </a:r>
            <a:r>
              <a:rPr lang="es-ES" dirty="0" err="1"/>
              <a:t>fingers</a:t>
            </a:r>
            <a:r>
              <a:rPr lang="es-ES" dirty="0"/>
              <a:t> evita que la superficie resuene en un eje igual que ocurre en casos anteriores.  Pero el caso de TM  lo que ocurre es que apenas resuena.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00F87B-A925-3B62-31E8-8A9571E0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" y="904949"/>
            <a:ext cx="6569632" cy="2788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6132B2-DDA7-7BCD-CBEF-4C2DA1DD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1" y="4105428"/>
            <a:ext cx="859274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Efecto 5 </a:t>
            </a:r>
            <a:r>
              <a:rPr lang="es-ES" sz="2200" dirty="0" err="1"/>
              <a:t>fingers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A198A4-1231-196E-C996-CA7AA11A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144"/>
            <a:ext cx="8972369" cy="37011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33E8E9-8464-27A5-95F4-7BD3123D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562" y="861675"/>
            <a:ext cx="4116950" cy="24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9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ED663-1285-BC15-FBA8-A975FE79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035"/>
            <a:ext cx="7729728" cy="465825"/>
          </a:xfrm>
        </p:spPr>
        <p:txBody>
          <a:bodyPr>
            <a:normAutofit fontScale="90000"/>
          </a:bodyPr>
          <a:lstStyle/>
          <a:p>
            <a:r>
              <a:rPr lang="es-ES" sz="2200" dirty="0"/>
              <a:t>Efecto 8 </a:t>
            </a:r>
            <a:r>
              <a:rPr lang="es-ES" sz="2200" dirty="0" err="1"/>
              <a:t>fingers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F010-0A46-0441-2CD9-3897786F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28" y="1136851"/>
            <a:ext cx="3706271" cy="5274965"/>
          </a:xfrm>
        </p:spPr>
        <p:txBody>
          <a:bodyPr/>
          <a:lstStyle/>
          <a:p>
            <a:r>
              <a:rPr lang="es-ES" dirty="0"/>
              <a:t>¿cómo afecta el hecho de tener más o menos conductores?</a:t>
            </a:r>
          </a:p>
          <a:p>
            <a:endParaRPr lang="es-ES" dirty="0"/>
          </a:p>
          <a:p>
            <a:r>
              <a:rPr lang="es-ES" dirty="0"/>
              <a:t>Ahora lo que ocurre al aumentar el </a:t>
            </a:r>
            <a:r>
              <a:rPr lang="es-ES" dirty="0" err="1"/>
              <a:t>nº</a:t>
            </a:r>
            <a:r>
              <a:rPr lang="es-ES" dirty="0"/>
              <a:t> de </a:t>
            </a:r>
            <a:r>
              <a:rPr lang="es-ES" dirty="0" err="1"/>
              <a:t>fingers</a:t>
            </a:r>
            <a:r>
              <a:rPr lang="es-ES" dirty="0"/>
              <a:t> es justo lo contrario. Aumentan las reflexiones cuando se </a:t>
            </a:r>
            <a:r>
              <a:rPr lang="es-ES" dirty="0" err="1"/>
              <a:t>exita</a:t>
            </a:r>
            <a:r>
              <a:rPr lang="es-ES" dirty="0"/>
              <a:t> con el modo TE. Esto puede ser </a:t>
            </a:r>
            <a:r>
              <a:rPr lang="es-ES" dirty="0" err="1"/>
              <a:t>casusado</a:t>
            </a:r>
            <a:r>
              <a:rPr lang="es-ES" dirty="0"/>
              <a:t> porque se excitan modos superiores en los conectores, o por el tramo de línea asociada a eje Y en los extremos de los </a:t>
            </a:r>
            <a:r>
              <a:rPr lang="es-ES" dirty="0" err="1"/>
              <a:t>fingers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A54AE-341D-19A1-7155-4CF9D9CF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857"/>
            <a:ext cx="7932145" cy="3307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20AEBA-72E1-604C-1CB2-98D6E2C2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0" y="4218760"/>
            <a:ext cx="4548016" cy="21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50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B73D9-B245-707C-9912-9C147D77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336" y="269748"/>
            <a:ext cx="8339328" cy="507492"/>
          </a:xfrm>
        </p:spPr>
        <p:txBody>
          <a:bodyPr>
            <a:normAutofit fontScale="90000"/>
          </a:bodyPr>
          <a:lstStyle/>
          <a:p>
            <a:r>
              <a:rPr lang="es-ES" dirty="0"/>
              <a:t>Como afectan los </a:t>
            </a:r>
            <a:r>
              <a:rPr lang="es-ES" dirty="0" err="1"/>
              <a:t>wirebonding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B456D8-20A2-0B09-E00C-613175A8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220724"/>
            <a:ext cx="7729728" cy="3101983"/>
          </a:xfrm>
        </p:spPr>
        <p:txBody>
          <a:bodyPr/>
          <a:lstStyle/>
          <a:p>
            <a:r>
              <a:rPr lang="es-ES" dirty="0"/>
              <a:t>Viendo el comportamiento de la estructura para diferente </a:t>
            </a:r>
            <a:r>
              <a:rPr lang="es-ES" dirty="0" err="1"/>
              <a:t>nº</a:t>
            </a:r>
            <a:r>
              <a:rPr lang="es-ES" dirty="0"/>
              <a:t> de líneas </a:t>
            </a:r>
            <a:r>
              <a:rPr lang="es-ES" dirty="0" err="1"/>
              <a:t>aopladas</a:t>
            </a:r>
            <a:r>
              <a:rPr lang="es-ES" dirty="0"/>
              <a:t> parece que es casi invisible el </a:t>
            </a:r>
            <a:r>
              <a:rPr lang="es-ES" dirty="0" err="1"/>
              <a:t>nº</a:t>
            </a:r>
            <a:r>
              <a:rPr lang="es-ES" dirty="0"/>
              <a:t> de </a:t>
            </a:r>
            <a:r>
              <a:rPr lang="es-ES" dirty="0" err="1"/>
              <a:t>fingers</a:t>
            </a:r>
            <a:r>
              <a:rPr lang="es-ES" dirty="0"/>
              <a:t> para el modo TM pero afecta drásticamente para el modo TE. Estas resonancias a que están asociadas?</a:t>
            </a:r>
          </a:p>
          <a:p>
            <a:r>
              <a:rPr lang="es-ES" dirty="0"/>
              <a:t>Realizar estudio sobre lo que afectan los </a:t>
            </a:r>
            <a:r>
              <a:rPr lang="es-ES" dirty="0" err="1"/>
              <a:t>wire</a:t>
            </a:r>
            <a:r>
              <a:rPr lang="es-ES" dirty="0"/>
              <a:t> </a:t>
            </a:r>
            <a:r>
              <a:rPr lang="es-ES" dirty="0" err="1"/>
              <a:t>bonding</a:t>
            </a:r>
            <a:r>
              <a:rPr lang="es-ES" dirty="0"/>
              <a:t> sobre el modo TE </a:t>
            </a:r>
          </a:p>
          <a:p>
            <a:r>
              <a:rPr lang="es-ES" dirty="0"/>
              <a:t>Realizar estudio sobre como afecta el gap con la línea que está normal respecto a las líneas acopladas.</a:t>
            </a:r>
          </a:p>
        </p:txBody>
      </p:sp>
    </p:spTree>
    <p:extLst>
      <p:ext uri="{BB962C8B-B14F-4D97-AF65-F5344CB8AC3E}">
        <p14:creationId xmlns:p14="http://schemas.microsoft.com/office/powerpoint/2010/main" val="119222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25F08B-2ED9-4713-B03C-1FB7A18D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69" y="827636"/>
            <a:ext cx="7634511" cy="271566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291518-4523-485C-ABA5-339FCC11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3330"/>
            <a:ext cx="7534656" cy="48006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WBIDc</a:t>
            </a:r>
            <a:r>
              <a:rPr lang="es-ES" dirty="0"/>
              <a:t> </a:t>
            </a:r>
            <a:r>
              <a:rPr lang="es-ES" dirty="0" err="1"/>
              <a:t>microstip</a:t>
            </a:r>
            <a:r>
              <a:rPr lang="es-ES" dirty="0"/>
              <a:t> 6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18F96F-6966-474F-B46C-DBEECE04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3" y="4166558"/>
            <a:ext cx="3611946" cy="21112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B2C58C-7240-44D2-8EBA-21302231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69" y="3694904"/>
            <a:ext cx="7634511" cy="27770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834660-C3E5-44EC-9910-327E1A0B14F2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=6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44297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IDC </a:t>
            </a:r>
            <a:r>
              <a:rPr lang="es-ES" dirty="0" err="1"/>
              <a:t>stripline</a:t>
            </a:r>
            <a:r>
              <a:rPr lang="es-ES" dirty="0"/>
              <a:t>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974E00-9059-4C32-80B9-5D88F1DF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312" y="1065730"/>
            <a:ext cx="7083552" cy="2465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CB9B16-2C4F-460F-9836-8855DF23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12" y="3699280"/>
            <a:ext cx="7629144" cy="27047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D6326D-B9C6-4C10-B53F-11712240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4" y="3429000"/>
            <a:ext cx="3885611" cy="29436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4EE360D-E99D-4049-A46A-C98513116AC6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98077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WBIDC </a:t>
            </a:r>
            <a:r>
              <a:rPr lang="es-ES" dirty="0" err="1"/>
              <a:t>stripline</a:t>
            </a:r>
            <a:r>
              <a:rPr lang="es-ES" dirty="0"/>
              <a:t>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55B602-D6E8-4F36-A2F2-C39FE3D3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" y="4114801"/>
            <a:ext cx="3874704" cy="20391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D52ABB9-58CC-4444-8DBD-533E2C729EA1}"/>
              </a:ext>
            </a:extLst>
          </p:cNvPr>
          <p:cNvSpPr txBox="1"/>
          <p:nvPr/>
        </p:nvSpPr>
        <p:spPr>
          <a:xfrm>
            <a:off x="256413" y="141007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vias</a:t>
            </a:r>
            <a:r>
              <a:rPr lang="es-ES" sz="1100" dirty="0"/>
              <a:t> =1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7E1D88-EF97-4FE0-8E3B-C6BCF3F2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85" y="840708"/>
            <a:ext cx="7505767" cy="26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IDC CPW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F5C1A1-0AF0-44D2-8BCE-A454CCE1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88" y="750176"/>
            <a:ext cx="8214522" cy="30050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115232-567E-487A-9717-FAB50EE7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88" y="3847043"/>
            <a:ext cx="8183880" cy="30050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744165-E0AC-4DDC-AD73-EE3545EBBF3F}"/>
              </a:ext>
            </a:extLst>
          </p:cNvPr>
          <p:cNvSpPr txBox="1"/>
          <p:nvPr/>
        </p:nvSpPr>
        <p:spPr>
          <a:xfrm>
            <a:off x="246888" y="1371600"/>
            <a:ext cx="1874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/>
              <a:t>short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540FAE-C8CC-4BAF-BF97-065EA9A6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97707"/>
            <a:ext cx="2280907" cy="1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5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WBIDC CPW 8 </a:t>
            </a:r>
            <a:r>
              <a:rPr lang="es-ES" dirty="0" err="1"/>
              <a:t>fingers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B5F89C-B4E3-46DF-AB63-EC1929D6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1" y="4402786"/>
            <a:ext cx="2268863" cy="152252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DBCD1C-504B-4F36-A9E5-EB411315FFE5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 err="1"/>
              <a:t>Nº</a:t>
            </a:r>
            <a:r>
              <a:rPr lang="es-ES" sz="1100" dirty="0"/>
              <a:t> </a:t>
            </a:r>
            <a:r>
              <a:rPr lang="es-ES" sz="1100" dirty="0" err="1"/>
              <a:t>Paralel</a:t>
            </a:r>
            <a:r>
              <a:rPr lang="es-ES" sz="1100" dirty="0"/>
              <a:t> </a:t>
            </a:r>
            <a:r>
              <a:rPr lang="es-ES" sz="1100" dirty="0" err="1"/>
              <a:t>wires</a:t>
            </a:r>
            <a:r>
              <a:rPr lang="es-ES" sz="1100" dirty="0"/>
              <a:t> =2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DED309-9AAC-4608-BF4E-C09C8E06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76" y="681941"/>
            <a:ext cx="8282940" cy="29756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F0A746-4A5A-41A5-A68C-1695C565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676" y="3646706"/>
            <a:ext cx="8282940" cy="29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A6D47-6B21-4664-83AD-2EFE36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88" y="224028"/>
            <a:ext cx="7507224" cy="434340"/>
          </a:xfrm>
        </p:spPr>
        <p:txBody>
          <a:bodyPr>
            <a:normAutofit fontScale="90000"/>
          </a:bodyPr>
          <a:lstStyle/>
          <a:p>
            <a:r>
              <a:rPr lang="es-ES" dirty="0"/>
              <a:t>IDC GCPW 8 </a:t>
            </a:r>
            <a:r>
              <a:rPr lang="es-ES" dirty="0" err="1"/>
              <a:t>fingers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744165-E0AC-4DDC-AD73-EE3545EBBF3F}"/>
              </a:ext>
            </a:extLst>
          </p:cNvPr>
          <p:cNvSpPr txBox="1"/>
          <p:nvPr/>
        </p:nvSpPr>
        <p:spPr>
          <a:xfrm>
            <a:off x="246888" y="1371600"/>
            <a:ext cx="1874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 </a:t>
            </a:r>
            <a:r>
              <a:rPr lang="es-ES" sz="1100" dirty="0" err="1"/>
              <a:t>Fingers</a:t>
            </a:r>
            <a:r>
              <a:rPr lang="es-ES" sz="1100" dirty="0"/>
              <a:t>=8</a:t>
            </a:r>
          </a:p>
          <a:p>
            <a:r>
              <a:rPr lang="es-ES" sz="1100" dirty="0"/>
              <a:t>short</a:t>
            </a:r>
          </a:p>
          <a:p>
            <a:endParaRPr lang="es-ES" sz="1100" dirty="0"/>
          </a:p>
          <a:p>
            <a:endParaRPr lang="es-ES" sz="11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7F0E85-7C2B-4E73-A69F-8040070E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4590860"/>
            <a:ext cx="2696048" cy="16210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6DEEF9-293E-449D-9FEE-6E7A518F2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89" y="862381"/>
            <a:ext cx="8196887" cy="28278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4E8C38-247C-4107-A317-DA77F995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89" y="3775621"/>
            <a:ext cx="8196887" cy="28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4128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39779</TotalTime>
  <Words>1513</Words>
  <Application>Microsoft Office PowerPoint</Application>
  <PresentationFormat>Panorámica</PresentationFormat>
  <Paragraphs>153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Cambria Math</vt:lpstr>
      <vt:lpstr>Gill Sans MT</vt:lpstr>
      <vt:lpstr>Wingdings</vt:lpstr>
      <vt:lpstr>Paquete</vt:lpstr>
      <vt:lpstr>TFM</vt:lpstr>
      <vt:lpstr>IDC MICROSTRIP 8 fingers</vt:lpstr>
      <vt:lpstr>WBIDc microstip 8 fingers</vt:lpstr>
      <vt:lpstr>WBIDc microstip 6 fingers</vt:lpstr>
      <vt:lpstr>IDC stripline 8 fingers</vt:lpstr>
      <vt:lpstr>WBIDC stripline 8 fingers</vt:lpstr>
      <vt:lpstr>IDC CPW 8 fingers</vt:lpstr>
      <vt:lpstr>WBIDC CPW 8 fingers</vt:lpstr>
      <vt:lpstr>IDC GCPW 8 fingers</vt:lpstr>
      <vt:lpstr>BWIDC GCPW 8 fingers</vt:lpstr>
      <vt:lpstr>BWIDC GCPW 6 fingers</vt:lpstr>
      <vt:lpstr>Efectos</vt:lpstr>
      <vt:lpstr>Presentación de PowerPoint</vt:lpstr>
      <vt:lpstr>Variacion de parámetros</vt:lpstr>
      <vt:lpstr>Modelo circuital</vt:lpstr>
      <vt:lpstr>Modelo circuital</vt:lpstr>
      <vt:lpstr>Caracterización de las tecnologías</vt:lpstr>
      <vt:lpstr>Caracterización de las tecnologías</vt:lpstr>
      <vt:lpstr>Caracterización de las tecnologías</vt:lpstr>
      <vt:lpstr>Diseño</vt:lpstr>
      <vt:lpstr>Análisis de Las resonancias</vt:lpstr>
      <vt:lpstr>Análisis de Las resonancias(11)</vt:lpstr>
      <vt:lpstr>SSF Theory</vt:lpstr>
      <vt:lpstr>SSF Theory(I)</vt:lpstr>
      <vt:lpstr>SSF simulations(I)</vt:lpstr>
      <vt:lpstr>Extremos de los fingers</vt:lpstr>
      <vt:lpstr>Espaciado de celda xgap variable, y gap=1</vt:lpstr>
      <vt:lpstr>Espaciado de celda ygap variable, X gap=1mm</vt:lpstr>
      <vt:lpstr>Espaciado de celda Ygap Xgap =sF/2</vt:lpstr>
      <vt:lpstr>Efecto 2 fingers</vt:lpstr>
      <vt:lpstr>Efecto 5 fingers</vt:lpstr>
      <vt:lpstr>Efecto 8 fingers</vt:lpstr>
      <vt:lpstr>Como afectan los wirebonding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Sánchez Paredes, Julio Cruz</dc:creator>
  <cp:lastModifiedBy>Julio Cruz Sanchez Paredes</cp:lastModifiedBy>
  <cp:revision>28</cp:revision>
  <dcterms:created xsi:type="dcterms:W3CDTF">2024-02-06T10:24:38Z</dcterms:created>
  <dcterms:modified xsi:type="dcterms:W3CDTF">2024-04-23T15:15:38Z</dcterms:modified>
</cp:coreProperties>
</file>